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FFFF00"/>
    <a:srgbClr val="FF0000"/>
    <a:srgbClr val="2FF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9428139217935"/>
          <c:y val="2.9363644551756746E-2"/>
          <c:w val="0.52234635934133478"/>
          <c:h val="0.748151750301920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9F0-4E1F-8E3F-C147EAD0C0C2}"/>
              </c:ext>
            </c:extLst>
          </c:dPt>
          <c:dPt>
            <c:idx val="2"/>
            <c:bubble3D val="0"/>
            <c:spPr>
              <a:solidFill>
                <a:srgbClr val="2FF814"/>
              </a:solidFill>
            </c:spPr>
            <c:extLst>
              <c:ext xmlns:c16="http://schemas.microsoft.com/office/drawing/2014/chart" uri="{C3380CC4-5D6E-409C-BE32-E72D297353CC}">
                <c16:uniqueId val="{00000003-B9F0-4E1F-8E3F-C147EAD0C0C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F0-4E1F-8E3F-C147EAD0C0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F0-4E1F-8E3F-C147EAD0C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Acid-based</c:v>
                </c:pt>
                <c:pt idx="1">
                  <c:v>Algae-based</c:v>
                </c:pt>
                <c:pt idx="2">
                  <c:v>Others, including microbial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</c:v>
                </c:pt>
                <c:pt idx="1">
                  <c:v>0.37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F0-4E1F-8E3F-C147EAD0C0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36563-0D5A-4552-856A-8161BF181C9C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FE4FA-C025-4C42-BDA0-C1906E4E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E4FA-C025-4C42-BDA0-C1906E4E7F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5" y="1124744"/>
            <a:ext cx="25622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3551" y="3478485"/>
            <a:ext cx="7449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cs typeface="Times New Roman" pitchFamily="18" charset="0"/>
              </a:rPr>
              <a:t>A NEW WORD OF AGRICULTURAL BUSINESS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AutoShape 7" descr="ÐÐ°ÑÑÐ¸Ð½ÐºÐ¸ Ð¿Ð¾ Ð·Ð°Ð¿ÑÐ¾ÑÑ Ð»Ð¾Ð³Ð¾ ÑÐ°ÑÑ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3888" y="2688942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000"/>
                </a:solidFill>
              </a:rPr>
              <a:t>Biofilm</a:t>
            </a:r>
            <a:endParaRPr lang="ru-RU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1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stCxn id="6" idx="6"/>
          </p:cNvCxnSpPr>
          <p:nvPr/>
        </p:nvCxnSpPr>
        <p:spPr>
          <a:xfrm flipV="1">
            <a:off x="1403648" y="3446579"/>
            <a:ext cx="7200800" cy="18425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50" y="5589"/>
            <a:ext cx="8229600" cy="1143000"/>
          </a:xfrm>
        </p:spPr>
        <p:txBody>
          <a:bodyPr/>
          <a:lstStyle/>
          <a:p>
            <a:r>
              <a:rPr lang="en-US" b="1" dirty="0"/>
              <a:t>Roadmap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611560" y="3068960"/>
            <a:ext cx="792088" cy="7920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55776" y="3050535"/>
            <a:ext cx="792088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4008" y="3068960"/>
            <a:ext cx="792088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3050535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0425" y="400506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IDEA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012712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PROTOTYPE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3920379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BIOFERTILIZER ACTIVITY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EVALUATION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7297" y="3928027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SMALL-SCALE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PRODUCTION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9286" y="2370487"/>
            <a:ext cx="121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September</a:t>
            </a:r>
            <a:endParaRPr lang="uk-UA" dirty="0"/>
          </a:p>
          <a:p>
            <a:pPr algn="ctr"/>
            <a:r>
              <a:rPr lang="uk-UA" dirty="0"/>
              <a:t> 2018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57416" y="2350621"/>
            <a:ext cx="78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March</a:t>
            </a:r>
            <a:endParaRPr lang="uk-UA" dirty="0"/>
          </a:p>
          <a:p>
            <a:pPr algn="ctr"/>
            <a:r>
              <a:rPr lang="uk-UA" dirty="0"/>
              <a:t> 2019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51226" y="2348880"/>
            <a:ext cx="70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June</a:t>
            </a:r>
            <a:endParaRPr lang="uk-UA" dirty="0"/>
          </a:p>
          <a:p>
            <a:pPr algn="ctr"/>
            <a:r>
              <a:rPr lang="uk-UA" dirty="0"/>
              <a:t> 2019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07176" y="2350621"/>
            <a:ext cx="121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September</a:t>
            </a:r>
            <a:endParaRPr lang="uk-UA" dirty="0"/>
          </a:p>
          <a:p>
            <a:pPr algn="ctr"/>
            <a:r>
              <a:rPr lang="uk-UA" dirty="0"/>
              <a:t>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1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45" y="1485230"/>
            <a:ext cx="3166989" cy="35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0631" y="5175864"/>
            <a:ext cx="9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Maksym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165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Problem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03" y="1034733"/>
            <a:ext cx="4463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2800" dirty="0">
                <a:cs typeface="Times New Roman" pitchFamily="18" charset="0"/>
              </a:rPr>
              <a:t>Replacement of </a:t>
            </a:r>
            <a:r>
              <a:rPr lang="en-US" sz="2800" b="1" dirty="0"/>
              <a:t>ARCHAIC</a:t>
            </a:r>
            <a:r>
              <a:rPr lang="ru-RU" sz="2800" dirty="0"/>
              <a:t> </a:t>
            </a:r>
            <a:endParaRPr lang="en-US" sz="2800" dirty="0"/>
          </a:p>
          <a:p>
            <a:pPr algn="ctr"/>
            <a:r>
              <a:rPr lang="en-US" sz="2800" dirty="0"/>
              <a:t>chemical fertilizers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195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cs typeface="Times New Roman" pitchFamily="18" charset="0"/>
              </a:rPr>
              <a:t>2. </a:t>
            </a:r>
            <a:r>
              <a:rPr lang="en-US" sz="2800" b="1" dirty="0">
                <a:cs typeface="Times New Roman" pitchFamily="18" charset="0"/>
              </a:rPr>
              <a:t>ENHANCEMENT </a:t>
            </a:r>
            <a:r>
              <a:rPr lang="en-US" sz="2800" dirty="0">
                <a:cs typeface="Times New Roman" pitchFamily="18" charset="0"/>
              </a:rPr>
              <a:t>of microbial fertilizers activity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624" y="4273932"/>
            <a:ext cx="4872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3.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Plant growth </a:t>
            </a:r>
            <a:r>
              <a:rPr lang="en-US" sz="2800" b="1" dirty="0">
                <a:cs typeface="Times New Roman" pitchFamily="18" charset="0"/>
              </a:rPr>
              <a:t>IMPROVEMENT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126" y="5620102"/>
            <a:ext cx="3136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4. </a:t>
            </a:r>
            <a:r>
              <a:rPr lang="en-US" sz="2800" b="1" dirty="0">
                <a:cs typeface="Times New Roman" pitchFamily="18" charset="0"/>
              </a:rPr>
              <a:t>ECOLOGY</a:t>
            </a:r>
            <a:r>
              <a:rPr lang="en-US" sz="2800" dirty="0">
                <a:cs typeface="Times New Roman" pitchFamily="18" charset="0"/>
              </a:rPr>
              <a:t> support</a:t>
            </a:r>
            <a:endParaRPr lang="ru-RU" sz="2800" dirty="0"/>
          </a:p>
        </p:txBody>
      </p:sp>
      <p:pic>
        <p:nvPicPr>
          <p:cNvPr id="2050" name="Picture 2" descr="ÐÐ°ÑÑÐ¸Ð½ÐºÐ¸ Ð¿Ð¾ Ð·Ð°Ð¿ÑÐ¾ÑÑ ÑÑÐ¼ÑÑÐ½Ðµ Ð´Ð¾Ð±ÑÐ¸Ð²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71" y="702481"/>
            <a:ext cx="2956633" cy="15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high produ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82" y="2225429"/>
            <a:ext cx="1563611" cy="15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Ð²ÑÐ´ÑÐµÐµ ÑÐ°ÑÑ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66" y="3816412"/>
            <a:ext cx="2691026" cy="14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ÐÐ°ÑÑÐ¸Ð½ÐºÐ¸ Ð¿Ð¾ Ð·Ð°Ð¿ÑÐ¾ÑÑ ec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ÐÐ°ÑÑÐ¸Ð½ÐºÐ¸ Ð¿Ð¾ Ð·Ð°Ð¿ÑÐ¾ÑÑ ec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ÐÐ°ÑÑÐ¸Ð½ÐºÐ¸ Ð¿Ð¾ Ð·Ð°Ð¿ÑÐ¾ÑÑ ec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90" y="5351353"/>
            <a:ext cx="2679302" cy="13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0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en-US" b="1" dirty="0"/>
              <a:t>Solution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447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“Biofilm” </a:t>
            </a:r>
            <a:r>
              <a:rPr lang="en-US" sz="3600" dirty="0" err="1">
                <a:cs typeface="Times New Roman" pitchFamily="18" charset="0"/>
              </a:rPr>
              <a:t>biofertilizer</a:t>
            </a:r>
            <a:r>
              <a:rPr lang="en-US" sz="3600" dirty="0">
                <a:cs typeface="Times New Roman" pitchFamily="18" charset="0"/>
              </a:rPr>
              <a:t> utilization</a:t>
            </a:r>
            <a:endParaRPr lang="ru-RU" sz="3600" dirty="0"/>
          </a:p>
        </p:txBody>
      </p:sp>
      <p:pic>
        <p:nvPicPr>
          <p:cNvPr id="3074" name="Picture 2" descr="F:\DCIM\Camera\IMG_20190503_115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521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ec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2808312" cy="28083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Novelty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1127646"/>
            <a:ext cx="84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Times New Roman" pitchFamily="18" charset="0"/>
              </a:rPr>
              <a:t>“Biofilm” </a:t>
            </a:r>
            <a:r>
              <a:rPr lang="uk-UA" sz="3200" b="1" dirty="0">
                <a:cs typeface="Times New Roman" pitchFamily="18" charset="0"/>
              </a:rPr>
              <a:t>– </a:t>
            </a:r>
            <a:r>
              <a:rPr lang="en-US" sz="3200" dirty="0">
                <a:cs typeface="Times New Roman" pitchFamily="18" charset="0"/>
              </a:rPr>
              <a:t>development of </a:t>
            </a:r>
            <a:r>
              <a:rPr lang="en-US" sz="3200" b="1" dirty="0">
                <a:cs typeface="Times New Roman" pitchFamily="18" charset="0"/>
              </a:rPr>
              <a:t>high-active </a:t>
            </a:r>
            <a:r>
              <a:rPr lang="en-US" sz="3200" dirty="0" err="1">
                <a:cs typeface="Times New Roman" pitchFamily="18" charset="0"/>
              </a:rPr>
              <a:t>biofertilizer</a:t>
            </a:r>
            <a:r>
              <a:rPr lang="en-US" sz="3200" dirty="0">
                <a:cs typeface="Times New Roman" pitchFamily="18" charset="0"/>
              </a:rPr>
              <a:t> of new generation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23210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Times New Roman" pitchFamily="18" charset="0"/>
              </a:rPr>
              <a:t>Novel</a:t>
            </a:r>
            <a:r>
              <a:rPr lang="ru-RU" sz="3200" dirty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approach:</a:t>
            </a:r>
            <a:endParaRPr lang="uk-UA" sz="3200" dirty="0">
              <a:cs typeface="Times New Roman" pitchFamily="18" charset="0"/>
            </a:endParaRPr>
          </a:p>
          <a:p>
            <a:pPr algn="ctr"/>
            <a:r>
              <a:rPr lang="uk-UA" sz="3200" dirty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Utilization of </a:t>
            </a:r>
            <a:r>
              <a:rPr lang="en-US" sz="3200" b="1" dirty="0">
                <a:cs typeface="Times New Roman" pitchFamily="18" charset="0"/>
              </a:rPr>
              <a:t>ECO-FRIENDLY</a:t>
            </a:r>
            <a:r>
              <a:rPr lang="en-US" sz="3200" dirty="0">
                <a:cs typeface="Times New Roman" pitchFamily="18" charset="0"/>
              </a:rPr>
              <a:t> living carriers</a:t>
            </a:r>
            <a:endParaRPr lang="ru-RU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7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US" b="1" dirty="0"/>
              <a:t>Market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71727" y="767606"/>
            <a:ext cx="5765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World market of </a:t>
            </a:r>
            <a:r>
              <a:rPr lang="en-US" sz="3200" dirty="0" err="1"/>
              <a:t>biopreparations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3 billion US dollars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49585506"/>
              </p:ext>
            </p:extLst>
          </p:nvPr>
        </p:nvGraphicFramePr>
        <p:xfrm>
          <a:off x="1115616" y="1844824"/>
          <a:ext cx="6853801" cy="478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139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Competitors</a:t>
            </a:r>
            <a:endParaRPr lang="ru-RU" b="1" dirty="0"/>
          </a:p>
        </p:txBody>
      </p:sp>
      <p:pic>
        <p:nvPicPr>
          <p:cNvPr id="4098" name="Picture 2" descr="ÐÐ°ÑÑÐ¸Ð½ÐºÐ¸ Ð¿Ð¾ Ð·Ð°Ð¿ÑÐ¾ÑÑ ÑÐ½Ð·Ð¸Ð¼ Ð°Ð³Ñ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95009"/>
              </p:ext>
            </p:extLst>
          </p:nvPr>
        </p:nvGraphicFramePr>
        <p:xfrm>
          <a:off x="410776" y="2398797"/>
          <a:ext cx="840969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Properties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Biofilm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Azotofit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Azogran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Eco-friendliness</a:t>
                      </a:r>
                      <a:endParaRPr lang="uk-UA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Prolonged activity of microorganisms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Increased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activity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Price</a:t>
                      </a:r>
                      <a:r>
                        <a:rPr lang="uk-UA" sz="2400" baseline="0" dirty="0"/>
                        <a:t>, </a:t>
                      </a:r>
                      <a:r>
                        <a:rPr lang="en-US" sz="2400" baseline="0" dirty="0"/>
                        <a:t>UAN/l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8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4" descr="ÐÐ°ÑÑÐ¸Ð½ÐºÐ¸ Ð¿Ð¾ Ð·Ð°Ð¿ÑÐ¾ÑÑ Ð±ÑÑ ÑÐµÐ½Ñ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5257"/>
            <a:ext cx="1723834" cy="7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3419872" y="3140968"/>
            <a:ext cx="576064" cy="576064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419872" y="4365104"/>
            <a:ext cx="576064" cy="576064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3419872" y="5373216"/>
            <a:ext cx="576064" cy="576064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5364088" y="3140968"/>
            <a:ext cx="576064" cy="576064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7524328" y="3140968"/>
            <a:ext cx="576064" cy="576064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341257" y="4365104"/>
            <a:ext cx="670903" cy="42366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5341257" y="5381600"/>
            <a:ext cx="670903" cy="42366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7443789" y="4373488"/>
            <a:ext cx="670903" cy="42366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7429489" y="5381600"/>
            <a:ext cx="670903" cy="42366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6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 ÐµÐ·ÑÐ»ÑÑÐ°Ñ Ð¿Ð¾ÑÑÐºÑ Ð·Ð¾Ð±ÑÐ°Ð¶ÐµÐ½Ñ Ð·Ð° Ð·Ð°Ð¿Ð¸ÑÐ¾Ð¼ &quot;trichoderm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0219"/>
            <a:ext cx="3456384" cy="377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-27384"/>
            <a:ext cx="4545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cs typeface="Times New Roman" pitchFamily="18" charset="0"/>
              </a:rPr>
              <a:t>How does it work?</a:t>
            </a:r>
            <a:endParaRPr lang="ru-RU" sz="4400" b="1" dirty="0"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3779912" y="1844824"/>
            <a:ext cx="1368152" cy="1584176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Ð ÐµÐ·ÑÐ»ÑÑÐ°Ñ Ð¿Ð¾ÑÑÐºÑ Ð·Ð¾Ð±ÑÐ°Ð¶ÐµÐ½Ñ Ð·Ð° Ð·Ð°Ð¿Ð¸ÑÐ¾Ð¼ &quot;Azotobact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323" y="1059532"/>
            <a:ext cx="3722053" cy="376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4067944" y="4581128"/>
            <a:ext cx="864096" cy="1008112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7664" y="62068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Fungi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942" y="620688"/>
            <a:ext cx="141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Bacteria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193" y="5673442"/>
            <a:ext cx="5245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cs typeface="Times New Roman" pitchFamily="18" charset="0"/>
              </a:rPr>
              <a:t>Plant growth </a:t>
            </a:r>
            <a:r>
              <a:rPr lang="en-US" sz="4000" b="1" dirty="0">
                <a:cs typeface="Times New Roman" pitchFamily="18" charset="0"/>
              </a:rPr>
              <a:t>promotion</a:t>
            </a:r>
            <a:endParaRPr lang="ru-RU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563887" y="1484784"/>
            <a:ext cx="2088233" cy="20882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B2B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/>
          <a:lstStyle/>
          <a:p>
            <a:r>
              <a:rPr lang="en-US" b="1" dirty="0"/>
              <a:t>Business model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463" y="980728"/>
            <a:ext cx="2561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2433 agricultural enterprises with an area of 100 - 500 hectares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052736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1837 agricultural enterprises with an area of 1000-2000 hectares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852936"/>
            <a:ext cx="293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5800 UAH from one enterprise after one-time land-treatment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7809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31000 UAH from one enterprise after one-time land-treatment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48878" y="4365104"/>
            <a:ext cx="3523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MAXIMUM POTENTIAL INCOME :</a:t>
            </a:r>
          </a:p>
          <a:p>
            <a:pPr algn="ctr"/>
            <a:r>
              <a:rPr lang="en-US" sz="2800" b="1" dirty="0"/>
              <a:t>70 million UAN</a:t>
            </a:r>
            <a:endParaRPr lang="ru-RU" sz="2800" b="1" dirty="0"/>
          </a:p>
        </p:txBody>
      </p:sp>
      <p:cxnSp>
        <p:nvCxnSpPr>
          <p:cNvPr id="19" name="Прямая со стрелкой 18"/>
          <p:cNvCxnSpPr>
            <a:stCxn id="7" idx="2"/>
            <a:endCxn id="11" idx="0"/>
          </p:cNvCxnSpPr>
          <p:nvPr/>
        </p:nvCxnSpPr>
        <p:spPr>
          <a:xfrm flipH="1">
            <a:off x="1720662" y="1904058"/>
            <a:ext cx="188471" cy="94887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2" idx="0"/>
          </p:cNvCxnSpPr>
          <p:nvPr/>
        </p:nvCxnSpPr>
        <p:spPr>
          <a:xfrm>
            <a:off x="7272300" y="1976066"/>
            <a:ext cx="108012" cy="80486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17" idx="1"/>
          </p:cNvCxnSpPr>
          <p:nvPr/>
        </p:nvCxnSpPr>
        <p:spPr>
          <a:xfrm>
            <a:off x="1720662" y="3776266"/>
            <a:ext cx="1128216" cy="128133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2"/>
            <a:endCxn id="17" idx="3"/>
          </p:cNvCxnSpPr>
          <p:nvPr/>
        </p:nvCxnSpPr>
        <p:spPr>
          <a:xfrm flipH="1">
            <a:off x="6372200" y="3704258"/>
            <a:ext cx="1008112" cy="135334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2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b="1" dirty="0"/>
              <a:t>Marketing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3463" y="6084584"/>
            <a:ext cx="3788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cs typeface="Times New Roman" pitchFamily="18" charset="0"/>
              </a:rPr>
              <a:t>Scientific conferences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0438" y="5436513"/>
            <a:ext cx="403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cs typeface="Times New Roman" pitchFamily="18" charset="0"/>
              </a:rPr>
              <a:t>Agricultural exhibitions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0878" y="4860449"/>
            <a:ext cx="625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Targeted advertising on social media</a:t>
            </a:r>
            <a:endParaRPr lang="ru-RU" sz="3200" dirty="0"/>
          </a:p>
        </p:txBody>
      </p:sp>
      <p:sp>
        <p:nvSpPr>
          <p:cNvPr id="7" name="AutoShape 2" descr="ÐÐ°ÑÑÐ¸Ð½ÐºÐ¸ Ð¿Ð¾ Ð·Ð°Ð¿ÑÐ¾ÑÑ ÑÐµÐºÐ»Ð°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ÐÐ°ÑÑÐ¸Ð½ÐºÐ¸ Ð¿Ð¾ Ð·Ð°Ð¿ÑÐ¾ÑÑ ÑÐµÐºÐ»Ð°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17" y="764704"/>
            <a:ext cx="6643843" cy="39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44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PowerPoint Presentation</vt:lpstr>
      <vt:lpstr>Problem</vt:lpstr>
      <vt:lpstr>Solution</vt:lpstr>
      <vt:lpstr>PowerPoint Presentation</vt:lpstr>
      <vt:lpstr>Market</vt:lpstr>
      <vt:lpstr>Competitors</vt:lpstr>
      <vt:lpstr>PowerPoint Presentation</vt:lpstr>
      <vt:lpstr>Business model</vt:lpstr>
      <vt:lpstr>Marketing</vt:lpstr>
      <vt:lpstr>Roadmap</vt:lpstr>
      <vt:lpstr>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X P</cp:lastModifiedBy>
  <cp:revision>46</cp:revision>
  <dcterms:created xsi:type="dcterms:W3CDTF">2019-05-23T08:36:01Z</dcterms:created>
  <dcterms:modified xsi:type="dcterms:W3CDTF">2019-05-29T21:11:08Z</dcterms:modified>
</cp:coreProperties>
</file>